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76" r:id="rId2"/>
    <p:sldMasterId id="2147483752" r:id="rId3"/>
  </p:sldMasterIdLst>
  <p:notesMasterIdLst>
    <p:notesMasterId r:id="rId15"/>
  </p:notesMasterIdLst>
  <p:sldIdLst>
    <p:sldId id="265" r:id="rId4"/>
    <p:sldId id="264" r:id="rId5"/>
    <p:sldId id="266" r:id="rId6"/>
    <p:sldId id="268" r:id="rId7"/>
    <p:sldId id="267" r:id="rId8"/>
    <p:sldId id="263" r:id="rId9"/>
    <p:sldId id="262" r:id="rId10"/>
    <p:sldId id="261" r:id="rId11"/>
    <p:sldId id="260" r:id="rId12"/>
    <p:sldId id="259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4B33E0-E430-27BA-EB08-5BBAFBD36F54}" v="339" dt="2023-02-22T14:29:12.479"/>
    <p1510:client id="{418EC448-B407-337F-F08F-6AB71A6123BA}" v="1" dt="2023-02-02T17:57:59.262"/>
    <p1510:client id="{5126A25E-5AA2-3263-048E-328A8A43C679}" v="235" dt="2023-02-22T13:27:55.732"/>
    <p1510:client id="{B17BB9CC-1995-8BDF-A82B-BD61769D6890}" v="315" dt="2023-02-22T13:17:12.636"/>
    <p1510:client id="{BE3C007C-4904-E706-4A75-05B9B7496F8B}" v="18" dt="2023-02-01T14:05:57.4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851F4-FABA-43F0-B470-33FEE6ABF800}" type="datetimeFigureOut">
              <a:t>2/22/2023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7772B9-B43F-44FA-89E6-A086850172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429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this is 5min version of our 30min </a:t>
            </a:r>
            <a:r>
              <a:rPr lang="en-US" err="1">
                <a:latin typeface="Calibri"/>
                <a:cs typeface="Calibri"/>
              </a:rPr>
              <a:t>slidedeck</a:t>
            </a:r>
            <a:r>
              <a:rPr lang="en-US">
                <a:latin typeface="Calibri"/>
                <a:cs typeface="Calibri"/>
              </a:rPr>
              <a:t> :-)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pPr algn="r">
              <a:buNone/>
            </a:pPr>
            <a:fld id="{13F94545-58C9-4720-B6CA-4A7577470412}" type="slidenum">
              <a:rPr lang="nl-NL" sz="1400" b="0" strike="noStrike" spc="-1">
                <a:latin typeface="Times New Roman"/>
              </a:rPr>
              <a:t>1</a:t>
            </a:fld>
            <a:endParaRPr lang="nl-NL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0554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10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7244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11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7355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2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4156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3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89631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4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77461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5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65808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6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22635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7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85408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8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47035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9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430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17BAB39-B035-4520-B726-243A995F47A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2184C2A-0541-447A-BBED-429BAC5965A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487EF5B-0DB8-4BB0-8D8B-B62A6A4D0B6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475755C-DCD5-49F4-9415-4E9EB68A987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BDE6843-290C-4424-A5BF-131A9FA97B1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4491FF4-02E0-4239-8D46-C162383B03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046598A-DAFC-4EE8-BB19-F4DD70F6AEE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D56CD3C-3271-4999-B5FF-C1E22671071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CD71164-D284-46D8-8A9F-1E9CC0BCAD3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E440E5E-AF6D-4F3F-81DA-7DD77744008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3C3EE90-5031-42B2-86D2-6529E100ECD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F903546-3B4E-4157-8FED-9B35E0A1D0E1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FD75-F66A-4849-8F04-1D4BCBEA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43760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FDA3F-E1B8-40BD-8CBB-3BE733B710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4240"/>
            <a:ext cx="9144000" cy="54356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A13D7-779E-4E56-AAA8-196B6D232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30EFB-AB28-4A68-9CF2-24FEA7CF3D98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F56F3-B404-4155-829A-16CCD590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0715F-5DAA-42CE-ADD5-D4D62E9EC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0EB9D-8EC8-4EF4-9A95-65EE5F6F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0956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8FAD6A3-EE87-4D3D-A74B-0E6A4A55B7E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1B428BC-1A2F-488A-90DE-20071568037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6DB8F72-C93E-492B-80FD-FD0CF47272F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FAFB31B-7B95-4889-AF77-2225C2883C5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38A4527-6D61-410D-B3C7-C771EDAEA15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3AE5E61-F229-488B-B65B-23DC6309C53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EE26401-CC40-4181-8635-8A73D5C3B1F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7DD1902-500B-4CA7-A87E-37E65F71EAD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F7F5083-BEA8-43F4-9C74-8B5EBECF7B3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818607A-0E5D-4763-A5EC-CE45FE53AD3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62DD451-2176-4074-B6BF-D2F53912CE8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3C489C-0C4E-4F90-AE87-EA0D4367E8C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550920" y="2457360"/>
            <a:ext cx="51721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nl-NL" sz="18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l-NL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Assistan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B9D4B8D-43A0-4078-B8E4-8FD3F4CE9531}" type="slidenum">
              <a:rPr lang="en-US" sz="1200" b="0" strike="noStrike" spc="-1">
                <a:solidFill>
                  <a:srgbClr val="8B8B8B"/>
                </a:solidFill>
                <a:latin typeface="Assistant"/>
              </a:rPr>
              <a:t>‹#›</a:t>
            </a:fld>
            <a:endParaRPr lang="nl-NL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l-NL" sz="1400" b="0" strike="noStrike" spc="-1">
                <a:latin typeface="Times New Roman"/>
              </a:defRPr>
            </a:lvl1pPr>
          </a:lstStyle>
          <a:p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3" r:id="rId2"/>
    <p:sldLayoutId id="2147483777" r:id="rId3"/>
    <p:sldLayoutId id="2147483779" r:id="rId4"/>
    <p:sldLayoutId id="2147483781" r:id="rId5"/>
    <p:sldLayoutId id="2147483772" r:id="rId6"/>
    <p:sldLayoutId id="2147483778" r:id="rId7"/>
    <p:sldLayoutId id="2147483780" r:id="rId8"/>
    <p:sldLayoutId id="2147483775" r:id="rId9"/>
    <p:sldLayoutId id="2147483774" r:id="rId10"/>
    <p:sldLayoutId id="2147483672" r:id="rId11"/>
    <p:sldLayoutId id="2147483673" r:id="rId12"/>
    <p:sldLayoutId id="214748373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550920" y="2457360"/>
            <a:ext cx="51721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nl-NL" sz="18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l-NL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Assistan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1D21642-DBE9-4A29-A54C-77874A324487}" type="slidenum">
              <a:rPr lang="en-US" sz="1200" b="0" strike="noStrike" spc="-1">
                <a:solidFill>
                  <a:srgbClr val="8B8B8B"/>
                </a:solidFill>
                <a:latin typeface="Assistant"/>
              </a:rPr>
              <a:t>‹#›</a:t>
            </a:fld>
            <a:endParaRPr lang="nl-NL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l-NL" sz="1400" b="0" strike="noStrike" spc="-1">
                <a:latin typeface="Times New Roman"/>
              </a:defRPr>
            </a:lvl1pPr>
          </a:lstStyle>
          <a:p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5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2015700" y="2077680"/>
            <a:ext cx="8161920" cy="1066766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algn="ctr"/>
            <a:r>
              <a:rPr lang="en-US" sz="4000" b="1" spc="-1" dirty="0">
                <a:solidFill>
                  <a:schemeClr val="bg1"/>
                </a:solidFill>
                <a:latin typeface="Nunito"/>
                <a:cs typeface="Arial"/>
              </a:rPr>
              <a:t>Image Processing with Python:</a:t>
            </a:r>
            <a:br>
              <a:rPr lang="en-US" sz="4000" b="1" spc="-1" dirty="0">
                <a:solidFill>
                  <a:schemeClr val="bg1"/>
                </a:solidFill>
                <a:latin typeface="Nunito"/>
                <a:cs typeface="Arial"/>
              </a:rPr>
            </a:br>
            <a:r>
              <a:rPr lang="en-US" sz="4000" b="1" spc="-1" dirty="0">
                <a:solidFill>
                  <a:schemeClr val="bg1"/>
                </a:solidFill>
                <a:latin typeface="Nunito"/>
                <a:cs typeface="Arial"/>
              </a:rPr>
              <a:t>Bonus lecture: Affine and AI</a:t>
            </a:r>
            <a:br>
              <a:rPr lang="en-US" sz="4000" b="1" spc="-1" dirty="0">
                <a:latin typeface="Nunito"/>
                <a:cs typeface="Arial"/>
              </a:rPr>
            </a:br>
            <a:endParaRPr lang="en-US" sz="4000" b="1" strike="noStrike" spc="-1" dirty="0">
              <a:solidFill>
                <a:schemeClr val="bg1"/>
              </a:solidFill>
              <a:latin typeface="Nunito"/>
              <a:cs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-538730" y="4477049"/>
            <a:ext cx="13264519" cy="171643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Dr. </a:t>
            </a:r>
            <a:r>
              <a:rPr lang="nl-NL" sz="2400" spc="-1" dirty="0" err="1">
                <a:solidFill>
                  <a:srgbClr val="000000"/>
                </a:solidFill>
                <a:latin typeface="Assistant"/>
              </a:rPr>
              <a:t>Candace</a:t>
            </a: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 </a:t>
            </a:r>
            <a:r>
              <a:rPr lang="nl-NL" sz="2400" spc="-1" dirty="0" err="1">
                <a:solidFill>
                  <a:srgbClr val="000000"/>
                </a:solidFill>
                <a:latin typeface="Assistant"/>
              </a:rPr>
              <a:t>Makeda</a:t>
            </a: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 Moore, MD</a:t>
            </a:r>
            <a:endParaRPr lang="nl-NL" sz="2400" spc="-1" dirty="0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>
                <a:latin typeface="Assistant"/>
              </a:rPr>
              <a:t>Dr. Dani </a:t>
            </a:r>
            <a:r>
              <a:rPr lang="nl-NL" sz="2400" spc="-1" dirty="0" err="1">
                <a:latin typeface="Assistant"/>
              </a:rPr>
              <a:t>Bodor</a:t>
            </a:r>
            <a:r>
              <a:rPr lang="nl-NL" sz="2400" spc="-1" dirty="0">
                <a:latin typeface="Assistant"/>
              </a:rPr>
              <a:t>, PhD</a:t>
            </a: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 err="1">
                <a:latin typeface="Assistant"/>
              </a:rPr>
              <a:t>Djura</a:t>
            </a:r>
            <a:r>
              <a:rPr lang="nl-NL" sz="2400" spc="-1" dirty="0">
                <a:latin typeface="Assistant"/>
              </a:rPr>
              <a:t> Smits, MS</a:t>
            </a: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 err="1">
                <a:latin typeface="Assistant"/>
              </a:rPr>
              <a:t>Giulia</a:t>
            </a:r>
            <a:r>
              <a:rPr lang="nl-NL" sz="2400" spc="-1" dirty="0">
                <a:latin typeface="Assistant"/>
              </a:rPr>
              <a:t> </a:t>
            </a:r>
            <a:r>
              <a:rPr lang="nl-NL" sz="2400" spc="-1" dirty="0" err="1">
                <a:latin typeface="Assistant"/>
              </a:rPr>
              <a:t>Criocioni</a:t>
            </a:r>
            <a:r>
              <a:rPr lang="nl-NL" sz="2400" spc="-1" dirty="0">
                <a:latin typeface="Assistant"/>
              </a:rPr>
              <a:t>, MS</a:t>
            </a: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nl-NL" sz="2400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nl-NL" sz="2400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5424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92E0FB-E6BF-DDA4-8BD2-918EB922CE58}"/>
              </a:ext>
            </a:extLst>
          </p:cNvPr>
          <p:cNvSpPr txBox="1"/>
          <p:nvPr/>
        </p:nvSpPr>
        <p:spPr>
          <a:xfrm>
            <a:off x="1230904" y="1030310"/>
            <a:ext cx="10556674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Affine : going deeper</a:t>
            </a:r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Image corrections (undistort)</a:t>
            </a:r>
          </a:p>
          <a:p>
            <a:r>
              <a:rPr lang="en-US" sz="2400" dirty="0"/>
              <a:t>Image </a:t>
            </a:r>
            <a:r>
              <a:rPr lang="en-US" sz="2400" dirty="0" err="1"/>
              <a:t>resgistration</a:t>
            </a:r>
          </a:p>
          <a:p>
            <a:endParaRPr lang="en-US" sz="2400" dirty="0"/>
          </a:p>
          <a:p>
            <a:r>
              <a:rPr lang="en-US" sz="2400" dirty="0"/>
              <a:t>Ray casting</a:t>
            </a:r>
          </a:p>
          <a:p>
            <a:endParaRPr lang="en-US" sz="2400" dirty="0"/>
          </a:p>
          <a:p>
            <a:r>
              <a:rPr lang="en-US" sz="2400" dirty="0"/>
              <a:t>Real world like graphics for gaming</a:t>
            </a:r>
          </a:p>
          <a:p>
            <a:endParaRPr lang="en-US" sz="2400" dirty="0"/>
          </a:p>
          <a:p>
            <a:r>
              <a:rPr lang="en-US" sz="2400" dirty="0"/>
              <a:t>The driver of the GPU -&gt; modern deep learning?</a:t>
            </a:r>
          </a:p>
        </p:txBody>
      </p:sp>
    </p:spTree>
    <p:extLst>
      <p:ext uri="{BB962C8B-B14F-4D97-AF65-F5344CB8AC3E}">
        <p14:creationId xmlns:p14="http://schemas.microsoft.com/office/powerpoint/2010/main" val="3727894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FF6266C3-33EC-0E6A-34B3-68910AB33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960000">
            <a:off x="4724400" y="2149997"/>
            <a:ext cx="2743200" cy="2558005"/>
          </a:xfrm>
          <a:prstGeom prst="rect">
            <a:avLst/>
          </a:prstGeom>
          <a:ln>
            <a:solidFill>
              <a:srgbClr val="4472C4"/>
            </a:solidFill>
          </a:ln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ED296CB7-03A8-9E17-BE5E-9B13480EF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257" y="2331426"/>
            <a:ext cx="2743200" cy="25580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E94826-24C6-77F4-EA1E-320B85366764}"/>
              </a:ext>
            </a:extLst>
          </p:cNvPr>
          <p:cNvSpPr txBox="1"/>
          <p:nvPr/>
        </p:nvSpPr>
        <p:spPr>
          <a:xfrm>
            <a:off x="1013953" y="5641258"/>
            <a:ext cx="1085481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The affine and other transformations are essential tools for registration algorithms, and augmentation for ML algorithms</a:t>
            </a:r>
          </a:p>
        </p:txBody>
      </p:sp>
    </p:spTree>
    <p:extLst>
      <p:ext uri="{BB962C8B-B14F-4D97-AF65-F5344CB8AC3E}">
        <p14:creationId xmlns:p14="http://schemas.microsoft.com/office/powerpoint/2010/main" val="2534341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Transformations: functions, </a:t>
            </a:r>
            <a:r>
              <a:rPr lang="en-US" sz="2400" b="1" dirty="0"/>
              <a:t>some</a:t>
            </a:r>
            <a:r>
              <a:rPr lang="en-US" sz="2400" dirty="0"/>
              <a:t> can make 'augmented data':</a:t>
            </a:r>
            <a:endParaRPr lang="en-US" dirty="0"/>
          </a:p>
          <a:p>
            <a:r>
              <a:rPr lang="en-US" dirty="0"/>
              <a:t> note differences in medical meaning of transformed images</a:t>
            </a:r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47" y="2205878"/>
            <a:ext cx="4101278" cy="3331146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803" y="2205877"/>
            <a:ext cx="2746575" cy="3337292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24936" y="2214013"/>
            <a:ext cx="4076700" cy="3312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70B93-49B7-4542-3E72-396A3D128417}"/>
              </a:ext>
            </a:extLst>
          </p:cNvPr>
          <p:cNvSpPr txBox="1"/>
          <p:nvPr/>
        </p:nvSpPr>
        <p:spPr>
          <a:xfrm>
            <a:off x="1628205" y="5978769"/>
            <a:ext cx="11736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Normal?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D797B-41D8-1746-B345-363C648C3BD2}"/>
              </a:ext>
            </a:extLst>
          </p:cNvPr>
          <p:cNvSpPr txBox="1"/>
          <p:nvPr/>
        </p:nvSpPr>
        <p:spPr>
          <a:xfrm>
            <a:off x="4923692" y="5978769"/>
            <a:ext cx="25413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Questionabe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3E52F4-942E-E511-D78F-D4AE5B4BE620}"/>
              </a:ext>
            </a:extLst>
          </p:cNvPr>
          <p:cNvSpPr txBox="1"/>
          <p:nvPr/>
        </p:nvSpPr>
        <p:spPr>
          <a:xfrm>
            <a:off x="8010769" y="5978769"/>
            <a:ext cx="332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Situs inversus/dextrocardia?</a:t>
            </a:r>
          </a:p>
        </p:txBody>
      </p:sp>
    </p:spTree>
    <p:extLst>
      <p:ext uri="{BB962C8B-B14F-4D97-AF65-F5344CB8AC3E}">
        <p14:creationId xmlns:p14="http://schemas.microsoft.com/office/powerpoint/2010/main" val="344493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Preparing images for </a:t>
            </a:r>
            <a:r>
              <a:rPr lang="en-US" sz="2400" b="1" dirty="0"/>
              <a:t>supervised </a:t>
            </a:r>
            <a:r>
              <a:rPr lang="en-US" sz="2400" dirty="0"/>
              <a:t>machine learning: a practical path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170B93-49B7-4542-3E72-396A3D128417}"/>
              </a:ext>
            </a:extLst>
          </p:cNvPr>
          <p:cNvSpPr txBox="1"/>
          <p:nvPr/>
        </p:nvSpPr>
        <p:spPr>
          <a:xfrm>
            <a:off x="1815681" y="1787769"/>
            <a:ext cx="8896419" cy="46115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1. check some images by hand (quality, content, surprises)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2. check some of labeling by hand (quality, content, surprises)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3. diversity check by obvious protected classes (can be in images or labels)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4. anonymization can include inside images (OCR time?)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5. conversion to </a:t>
            </a:r>
            <a:r>
              <a:rPr lang="en-US" sz="2000" dirty="0" err="1">
                <a:ea typeface="+mn-lt"/>
                <a:cs typeface="+mn-lt"/>
              </a:rPr>
              <a:t>lossles</a:t>
            </a:r>
            <a:r>
              <a:rPr lang="en-US" sz="2000" dirty="0">
                <a:ea typeface="+mn-lt"/>
                <a:cs typeface="+mn-lt"/>
              </a:rPr>
              <a:t> format?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6. decide what in images is important, consider cropped versions?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7. normalizations: size, histogram, other, 'centering' in some cases only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8. re-examine some images by hand for resize and other artifacts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9. augmented data creation</a:t>
            </a:r>
            <a:endParaRPr lang="en-US" sz="2000" dirty="0"/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12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Preparing images for </a:t>
            </a:r>
            <a:r>
              <a:rPr lang="en-US" sz="2400" b="1" dirty="0"/>
              <a:t>unsupervised</a:t>
            </a:r>
            <a:r>
              <a:rPr lang="en-US" sz="2400" dirty="0"/>
              <a:t> machine learning</a:t>
            </a:r>
            <a:endParaRPr lang="en-US" dirty="0"/>
          </a:p>
          <a:p>
            <a:r>
              <a:rPr lang="en-US" sz="2400" dirty="0"/>
              <a:t>and other algorithms like segmentation, ICA, PCA etc.: a practical path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170B93-49B7-4542-3E72-396A3D128417}"/>
              </a:ext>
            </a:extLst>
          </p:cNvPr>
          <p:cNvSpPr txBox="1"/>
          <p:nvPr/>
        </p:nvSpPr>
        <p:spPr>
          <a:xfrm>
            <a:off x="1815681" y="1787769"/>
            <a:ext cx="8896419" cy="41498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1. consider algorithm itself e.g. segmentation algorithms may not benefit from extra data or is the angle an important feature to find?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2. anonymization can include inside images (OCR time?)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3. conversion to </a:t>
            </a:r>
            <a:r>
              <a:rPr lang="en-US" sz="2000" dirty="0" err="1">
                <a:ea typeface="+mn-lt"/>
                <a:cs typeface="+mn-lt"/>
              </a:rPr>
              <a:t>lossles</a:t>
            </a:r>
            <a:r>
              <a:rPr lang="en-US" sz="2000" dirty="0">
                <a:ea typeface="+mn-lt"/>
                <a:cs typeface="+mn-lt"/>
              </a:rPr>
              <a:t> format?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4. decide what in images is important, consider cropped versions?</a:t>
            </a:r>
            <a:endParaRPr lang="en-US" sz="200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5. maybe normalizations: size, histogram, other,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6. re-examine some images by hand for resize and other artifacts</a:t>
            </a: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>
                <a:ea typeface="+mn-lt"/>
                <a:cs typeface="+mn-lt"/>
              </a:rPr>
              <a:t>7. possibly augmented data creation</a:t>
            </a:r>
            <a:endParaRPr lang="en-US" sz="2000" dirty="0"/>
          </a:p>
          <a:p>
            <a:pPr algn="l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09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Preparing images for machine learning: augmentation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170B93-49B7-4542-3E72-396A3D128417}"/>
              </a:ext>
            </a:extLst>
          </p:cNvPr>
          <p:cNvSpPr txBox="1"/>
          <p:nvPr/>
        </p:nvSpPr>
        <p:spPr>
          <a:xfrm>
            <a:off x="2015252" y="1787769"/>
            <a:ext cx="8696848" cy="22724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ea typeface="+mn-lt"/>
                <a:cs typeface="+mn-lt"/>
              </a:rPr>
              <a:t>Augmented data:</a:t>
            </a:r>
            <a:endParaRPr lang="en-US"/>
          </a:p>
          <a:p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0. consider balance of labels</a:t>
            </a:r>
          </a:p>
          <a:p>
            <a:r>
              <a:rPr lang="en-US" sz="2000" dirty="0">
                <a:ea typeface="+mn-lt"/>
                <a:cs typeface="+mn-lt"/>
              </a:rPr>
              <a:t>1. rotationally invariant versus variant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2. </a:t>
            </a:r>
            <a:r>
              <a:rPr lang="en-US" sz="2000" dirty="0" err="1">
                <a:ea typeface="+mn-lt"/>
                <a:cs typeface="+mn-lt"/>
              </a:rPr>
              <a:t>affines</a:t>
            </a:r>
            <a:r>
              <a:rPr lang="en-US" sz="2000" dirty="0">
                <a:ea typeface="+mn-lt"/>
                <a:cs typeface="+mn-lt"/>
              </a:rPr>
              <a:t> and other transforms</a:t>
            </a:r>
            <a:endParaRPr lang="en-US"/>
          </a:p>
          <a:p>
            <a:endParaRPr lang="en-US"/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1D651-E3E9-CE42-0FA7-2151F1CBC38B}"/>
              </a:ext>
            </a:extLst>
          </p:cNvPr>
          <p:cNvSpPr txBox="1"/>
          <p:nvPr/>
        </p:nvSpPr>
        <p:spPr>
          <a:xfrm>
            <a:off x="2068286" y="3320143"/>
            <a:ext cx="8204199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Transformations: functions over part or all of images</a:t>
            </a:r>
          </a:p>
          <a:p>
            <a:endParaRPr lang="en-US" sz="2200" dirty="0"/>
          </a:p>
          <a:p>
            <a:r>
              <a:rPr lang="en-US" sz="2200" dirty="0" err="1"/>
              <a:t>Affines</a:t>
            </a:r>
            <a:r>
              <a:rPr lang="en-US" sz="2200" dirty="0"/>
              <a:t>: technical definition versus programmer definition</a:t>
            </a:r>
          </a:p>
        </p:txBody>
      </p:sp>
    </p:spTree>
    <p:extLst>
      <p:ext uri="{BB962C8B-B14F-4D97-AF65-F5344CB8AC3E}">
        <p14:creationId xmlns:p14="http://schemas.microsoft.com/office/powerpoint/2010/main" val="4236644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703761" y="179450"/>
            <a:ext cx="5038536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466761" y="891215"/>
            <a:ext cx="10320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Geometric are a subset of transformations</a:t>
            </a:r>
          </a:p>
          <a:p>
            <a:r>
              <a:rPr lang="en-US" sz="2400" dirty="0"/>
              <a:t>Affine transformations are a (sub)subset</a:t>
            </a:r>
            <a:endParaRPr lang="en-US" sz="2400" b="1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695" y="751658"/>
            <a:ext cx="1717586" cy="1396839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547" y="4973826"/>
            <a:ext cx="831806" cy="1018729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95243" y="4975449"/>
            <a:ext cx="1263162" cy="1013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997556" y="6214516"/>
            <a:ext cx="101938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Affine keeps lines and keeps parallel lines parallel</a:t>
            </a: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29FA670-D3B9-BB9E-BB53-AFA4211EA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4788" y="3512057"/>
            <a:ext cx="1342944" cy="1111327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01C4E8D2-60E4-14EB-CB55-E856910F7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0417" y="3717677"/>
            <a:ext cx="1349458" cy="1124353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A24B4321-066D-BFA0-B7DE-9694D1D47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8862" y="4978646"/>
            <a:ext cx="1232227" cy="10298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E30DB8-6FB4-BADD-3AB4-547BA1A284A4}"/>
              </a:ext>
            </a:extLst>
          </p:cNvPr>
          <p:cNvSpPr txBox="1"/>
          <p:nvPr/>
        </p:nvSpPr>
        <p:spPr>
          <a:xfrm>
            <a:off x="4191000" y="406399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11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5A3BAB90-18D7-0903-BD39-6DE2645502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5829" y="2482006"/>
            <a:ext cx="1539724" cy="122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65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Affine exercise : let's augment some data</a:t>
            </a:r>
            <a:endParaRPr lang="en-US" sz="2400" b="1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47" y="2205878"/>
            <a:ext cx="1717586" cy="1396839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59" y="2205877"/>
            <a:ext cx="1085806" cy="1324831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132166" y="2207500"/>
            <a:ext cx="1966547" cy="15998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346274" y="5726054"/>
            <a:ext cx="101938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Please open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745560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Augmented data why or why not?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014121" y="2033285"/>
            <a:ext cx="1052597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Why:</a:t>
            </a:r>
          </a:p>
          <a:p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Depending upon your algorithm you need enough data per label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Can help with over-fitting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Sometimes simpler than fancy geometrical algorithms for data that should be nearly rotationally invariant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r>
              <a:rPr lang="en-US" sz="2400" dirty="0"/>
              <a:t>Why not: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Fallacy of more data is always better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No domain knowledge</a:t>
            </a:r>
          </a:p>
        </p:txBody>
      </p:sp>
    </p:spTree>
    <p:extLst>
      <p:ext uri="{BB962C8B-B14F-4D97-AF65-F5344CB8AC3E}">
        <p14:creationId xmlns:p14="http://schemas.microsoft.com/office/powerpoint/2010/main" val="3079154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Augmented data: real world pipelines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014121" y="2033285"/>
            <a:ext cx="1052597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Notebook with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701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DDD"/>
      </a:accent1>
      <a:accent2>
        <a:srgbClr val="380338"/>
      </a:accent2>
      <a:accent3>
        <a:srgbClr val="FFB213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DD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DDD"/>
      </a:accent1>
      <a:accent2>
        <a:srgbClr val="380338"/>
      </a:accent2>
      <a:accent3>
        <a:srgbClr val="FFB213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DD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office theme</vt:lpstr>
      <vt:lpstr>Office Theme</vt:lpstr>
      <vt:lpstr>Office Theme</vt:lpstr>
      <vt:lpstr>Image Processing with Python: Bonus lecture: Affine and AI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106</cp:revision>
  <dcterms:created xsi:type="dcterms:W3CDTF">2023-02-01T14:05:26Z</dcterms:created>
  <dcterms:modified xsi:type="dcterms:W3CDTF">2023-02-22T14:29:36Z</dcterms:modified>
</cp:coreProperties>
</file>

<file path=docProps/thumbnail.jpeg>
</file>